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4995" autoAdjust="0"/>
    <p:restoredTop sz="93067" autoAdjust="0"/>
  </p:normalViewPr>
  <p:slideViewPr>
    <p:cSldViewPr snapToGrid="0">
      <p:cViewPr varScale="1">
        <p:scale>
          <a:sx n="100" d="100"/>
          <a:sy n="100" d="100"/>
        </p:scale>
        <p:origin x="840" y="36"/>
      </p:cViewPr>
      <p:guideLst>
        <p:guide orient="horz" pos="215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viewProps" Target="viewProps.xml"  /><Relationship Id="rId11" Type="http://schemas.openxmlformats.org/officeDocument/2006/relationships/theme" Target="theme/theme1.xml"  /><Relationship Id="rId12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presProps" Target="presProp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A4182-5244-4EFE-8F04-331274A7B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49A97-208F-4F59-A925-B59C09861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169B9-2105-4A53-A530-5EA4955D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76F68-5FF6-4556-9E2B-F9A550BCC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4EDC0-6827-4302-A949-5A4AEED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26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4C151-BF12-40ED-B271-25C173CDC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284C8-CFD6-4630-B93C-28EFA0AC4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F7EE5-E0D4-4B77-95FD-3BB2713C7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9EFBF-2B07-43C7-AE9E-3847CBCA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B70C3-57C6-404D-A127-8B758D24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52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B40DFB-4F23-4367-8433-8EE82A940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F0D6F8-9436-4230-B648-D9F041DB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ABE21-F750-42F1-BAA8-DCA07587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CE365-1B3E-41CB-BE57-A24C616C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24510-E8DD-45AF-AC7A-CB724A29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65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485D0-4BCB-489E-B355-6AC5BA9A2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B6F4B-50A3-468A-97DD-36C2FB25A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083A9-8E4F-4AEA-BD98-561F3C2C3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311D-90C0-4A42-A8D4-BF153927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C4E27-2718-487C-B1AE-63FDB55C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9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3B279-1054-4E1C-9126-F85A7FE3F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6C781-6B03-4C38-8867-FDC389087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EFC95-2D32-42BA-954A-C6972D9FD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19E71-EA3F-402F-A286-41666B6C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9C5E8-9839-47F7-8E94-A05FE5D5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87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66FBC-EE06-46F9-B0EC-6702B989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045D1-FB88-4940-927C-7E473D8D4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E0044-CA90-4C14-872E-DF0910F0C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F9FD8-CC8E-443D-B007-ACCD2FBAF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E51A5-D129-4405-B57B-83B0C0BD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AE39FE-58EB-4803-A9DF-EF1CCEA3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56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A1B7-5409-4684-BAAE-2E3C801E6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3AAF2-D413-48D6-80F9-9D7D19753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72AA0-B591-4687-B11C-863057D0D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5D585-8C45-4C52-83D6-1CC7C475E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3B441D-ECE1-49B3-AE3B-4E634FD68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31FC50-1563-4BF6-B2DC-F657538A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5AB7E1-1D9C-418D-B554-F2B61289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087A71-16D9-40D7-9638-AE7F2C00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4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AE964-543E-4A34-8E11-F40D2466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D83DA3-871D-4F0E-9FBC-7BEA9F1A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FDFC2-4D79-4212-9A3E-3D50328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8E2B0-8FB3-4674-B513-9B127A2B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41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F927BA-F738-4FC2-8D86-2643430B4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3F17A3-A0EA-4726-8450-FEA780CC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2B4AC-2487-42EA-858E-62F4DB0E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5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35D9-D701-4FCE-9D31-5085A148D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A3A87-3127-48BB-8F73-C08BA141B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511F4-C1A3-4EF1-B603-156139825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A5883-3008-48C6-BF8F-8695A817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AF9F5-6BDB-4CAC-A783-07232580A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84D45-D80F-4C49-B5E7-16B43854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43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35767-BA72-4A6F-BB33-64681FEA8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04B76B-8724-4E81-AFA8-D9E2AC415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52539-0EEE-4516-9E4B-9DBA182BD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9A39E-3F8C-45BE-A0DE-4A9BB2FA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60E91-C015-481F-9B38-A5D516C07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A7894-FD45-4BA7-9280-7D9F8EEE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93353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BFE240-2F06-43A0-AAF3-F13F585C7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B601A-4D7A-41DE-B12B-B4414EF68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DD894-015E-4430-9915-7FBCC2ED7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0F0F3-57CE-4A19-AFB0-FF53208FA71D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B7931-575E-423B-9E7B-97B9F3669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33895-0CBB-44E9-9A1D-4B1F57C2B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43439-87EA-464E-BE2C-CAFC579A5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19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Relationship Id="rId3" Type="http://schemas.openxmlformats.org/officeDocument/2006/relationships/image" Target="../media/image4.jpeg"  /><Relationship Id="rId4" Type="http://schemas.openxmlformats.org/officeDocument/2006/relationships/image" Target="../media/image5.png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3787B706-E54E-4BA9-916F-0353CAE64A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85"/>
          <a:stretch/>
        </p:blipFill>
        <p:spPr bwMode="auto">
          <a:xfrm>
            <a:off x="1105344" y="602994"/>
            <a:ext cx="1499633" cy="324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E9BA109-CDA9-4A24-A610-C2DDFBC64257}"/>
              </a:ext>
            </a:extLst>
          </p:cNvPr>
          <p:cNvSpPr/>
          <p:nvPr/>
        </p:nvSpPr>
        <p:spPr>
          <a:xfrm>
            <a:off x="1105344" y="5253612"/>
            <a:ext cx="102289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333333"/>
                </a:solidFill>
                <a:latin typeface="Open Sans" panose="020B0606030504020204" pitchFamily="34" charset="0"/>
              </a:rPr>
              <a:t>Technologies to increase productivity, and access to services and markets in the agricultural sector</a:t>
            </a:r>
            <a:endParaRPr lang="en-GB" sz="2400" b="1" dirty="0"/>
          </a:p>
        </p:txBody>
      </p:sp>
      <p:pic>
        <p:nvPicPr>
          <p:cNvPr id="1028" name="Picture 4" descr="Image result for uganda flag">
            <a:extLst>
              <a:ext uri="{FF2B5EF4-FFF2-40B4-BE49-F238E27FC236}">
                <a16:creationId xmlns:a16="http://schemas.microsoft.com/office/drawing/2014/main" id="{4AA2BCC4-4EB0-4922-83D1-316B29570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652" y="1169175"/>
            <a:ext cx="3284862" cy="217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D82EC3-D2AE-4F63-A52B-07DB9C767885}"/>
              </a:ext>
            </a:extLst>
          </p:cNvPr>
          <p:cNvSpPr txBox="1"/>
          <p:nvPr/>
        </p:nvSpPr>
        <p:spPr>
          <a:xfrm>
            <a:off x="8351653" y="3348850"/>
            <a:ext cx="328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UGANDA</a:t>
            </a:r>
            <a:endParaRPr lang="en-GB" b="1" dirty="0"/>
          </a:p>
        </p:txBody>
      </p:sp>
      <p:pic>
        <p:nvPicPr>
          <p:cNvPr id="10" name="Picture 2" descr="Image">
            <a:extLst>
              <a:ext uri="{FF2B5EF4-FFF2-40B4-BE49-F238E27FC236}">
                <a16:creationId xmlns:a16="http://schemas.microsoft.com/office/drawing/2014/main" id="{46E8870E-1352-406D-BB7F-0E49BC9EDE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4" b="19395"/>
          <a:stretch/>
        </p:blipFill>
        <p:spPr bwMode="auto">
          <a:xfrm>
            <a:off x="2604977" y="917615"/>
            <a:ext cx="4172705" cy="261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55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4EC5DD-868F-4362-B7F7-0C5BE07B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801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latin typeface="Gill Sans MT" panose="020B0502020104020203" pitchFamily="34" charset="0"/>
              </a:rPr>
              <a:t>Key take </a:t>
            </a:r>
            <a:r>
              <a:rPr lang="en-GB" b="1" dirty="0" err="1">
                <a:solidFill>
                  <a:srgbClr val="FF0000"/>
                </a:solidFill>
                <a:latin typeface="Gill Sans MT" panose="020B0502020104020203" pitchFamily="34" charset="0"/>
              </a:rPr>
              <a:t>aways</a:t>
            </a:r>
            <a:endParaRPr lang="en-GB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46037-5725-4494-BACA-D40BF39D9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015"/>
            <a:ext cx="10800522" cy="5545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Automation of business processes along the value chain</a:t>
            </a:r>
          </a:p>
          <a:p>
            <a:pPr lvl="1"/>
            <a:r>
              <a:rPr lang="en-GB" b="1" dirty="0"/>
              <a:t>Production: </a:t>
            </a:r>
            <a:r>
              <a:rPr lang="en-GB" dirty="0"/>
              <a:t>Weather, Soil, Pest &amp; Disease systems, Extension, Finance, Insurance, Input subsidy systems (e-wallet)</a:t>
            </a:r>
          </a:p>
          <a:p>
            <a:pPr lvl="1"/>
            <a:r>
              <a:rPr lang="en-GB" b="1" dirty="0"/>
              <a:t>Post harvest &amp; Value addition: </a:t>
            </a:r>
            <a:r>
              <a:rPr lang="en-GB" dirty="0"/>
              <a:t>Moisture &amp; Humidity sensors, Processing, Bio fortification etc.</a:t>
            </a:r>
          </a:p>
          <a:p>
            <a:pPr lvl="1"/>
            <a:r>
              <a:rPr lang="en-GB" b="1" dirty="0"/>
              <a:t>Marketing: </a:t>
            </a:r>
            <a:r>
              <a:rPr lang="en-GB" dirty="0"/>
              <a:t>Market Information systems, Warehouse receipt systems</a:t>
            </a:r>
          </a:p>
          <a:p>
            <a:pPr marL="0" indent="0">
              <a:buNone/>
            </a:pPr>
            <a:r>
              <a:rPr lang="en-GB" b="1" dirty="0"/>
              <a:t>Big data and Machine learning</a:t>
            </a:r>
          </a:p>
          <a:p>
            <a:pPr lvl="1"/>
            <a:r>
              <a:rPr lang="en-GB" dirty="0"/>
              <a:t>Data mining to support future decision making</a:t>
            </a:r>
          </a:p>
          <a:p>
            <a:pPr lvl="1"/>
            <a:r>
              <a:rPr lang="en-GB" dirty="0"/>
              <a:t>Capacity building 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The role of government is key </a:t>
            </a:r>
          </a:p>
          <a:p>
            <a:pPr lvl="1"/>
            <a:r>
              <a:rPr lang="en-GB" dirty="0"/>
              <a:t>Community based participation (Cooperatives)</a:t>
            </a:r>
          </a:p>
          <a:p>
            <a:pPr lvl="1"/>
            <a:r>
              <a:rPr lang="en-GB" dirty="0"/>
              <a:t>Case study; Local food system in </a:t>
            </a:r>
            <a:r>
              <a:rPr lang="en-GB" dirty="0" err="1"/>
              <a:t>Wanju</a:t>
            </a:r>
            <a:r>
              <a:rPr lang="en-GB" dirty="0"/>
              <a:t>, that encourages direct production and marketing </a:t>
            </a:r>
            <a:r>
              <a:rPr lang="en-GB" b="1" u="sng" dirty="0"/>
              <a:t>by locals,  to locals</a:t>
            </a:r>
            <a:r>
              <a:rPr lang="en-GB" dirty="0"/>
              <a:t> and beyond</a:t>
            </a:r>
            <a:endParaRPr lang="en-GB" b="1" u="sng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6264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4D6D0-B934-405B-9062-79E8A3A9B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FF0000"/>
                </a:solidFill>
                <a:latin typeface="Gill Sans MT" panose="020B0502020104020203" pitchFamily="34" charset="0"/>
              </a:rPr>
              <a:t>Key Challenges of Agriculture in Uganda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A9EF2-0566-4466-9F87-4BBE03302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618"/>
            <a:ext cx="11029122" cy="506109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latin typeface="Gill Sans MT" panose="020B0502020104020203" pitchFamily="34" charset="0"/>
              </a:rPr>
              <a:t>Limited access to markets &amp; market 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latin typeface="Gill Sans MT" panose="020B0502020104020203" pitchFamily="34" charset="0"/>
              </a:rPr>
              <a:t>Limited access to information</a:t>
            </a:r>
          </a:p>
          <a:p>
            <a:pPr lvl="2"/>
            <a:r>
              <a:rPr lang="en-US" sz="2400" dirty="0">
                <a:latin typeface="Gill Sans MT" panose="020B0502020104020203" pitchFamily="34" charset="0"/>
              </a:rPr>
              <a:t>Limited knowledge of modern production practices, such as soil assessments.</a:t>
            </a:r>
          </a:p>
          <a:p>
            <a:pPr lvl="2"/>
            <a:r>
              <a:rPr lang="en-GB" sz="2400" dirty="0">
                <a:latin typeface="Gill Sans MT" panose="020B0502020104020203" pitchFamily="34" charset="0"/>
              </a:rPr>
              <a:t>Accurate weather data; remote sensing and mapping technologies, precision agriculture tools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latin typeface="Gill Sans MT" panose="020B0502020104020203" pitchFamily="34" charset="0"/>
              </a:rPr>
              <a:t>Limited access and use of improved technologies</a:t>
            </a:r>
          </a:p>
          <a:p>
            <a:pPr lvl="2"/>
            <a:r>
              <a:rPr lang="en-GB" sz="2400" dirty="0">
                <a:latin typeface="Gill Sans MT" panose="020B0502020104020203" pitchFamily="34" charset="0"/>
              </a:rPr>
              <a:t>Irrigation, fertilizer, seed, agrochemicals etc.</a:t>
            </a:r>
            <a:r>
              <a:rPr lang="en-GB" sz="2400" b="1" dirty="0">
                <a:latin typeface="Gill Sans MT" panose="020B0502020104020203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latin typeface="Gill Sans MT" panose="020B0502020104020203" pitchFamily="34" charset="0"/>
              </a:rPr>
              <a:t>Poor farmer organisation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>
                <a:latin typeface="Gill Sans MT" panose="020B0502020104020203" pitchFamily="34" charset="0"/>
              </a:rPr>
              <a:t>Limited access to agricultural finance </a:t>
            </a:r>
          </a:p>
          <a:p>
            <a:pPr lvl="2"/>
            <a:r>
              <a:rPr lang="en-GB" sz="2400" dirty="0">
                <a:latin typeface="Gill Sans MT" panose="020B0502020104020203" pitchFamily="34" charset="0"/>
              </a:rPr>
              <a:t>Lack of collateral to secure the financing </a:t>
            </a:r>
          </a:p>
          <a:p>
            <a:pPr lvl="2"/>
            <a:r>
              <a:rPr lang="en-GB" sz="2400" dirty="0">
                <a:latin typeface="Gill Sans MT" panose="020B0502020104020203" pitchFamily="34" charset="0"/>
              </a:rPr>
              <a:t>High transaction costs of accessing financial services</a:t>
            </a:r>
          </a:p>
          <a:p>
            <a:pPr lvl="2"/>
            <a:r>
              <a:rPr lang="en-GB" sz="2400" dirty="0">
                <a:latin typeface="Gill Sans MT" panose="020B0502020104020203" pitchFamily="34" charset="0"/>
              </a:rPr>
              <a:t>Lack of knowledge on risk assessment </a:t>
            </a:r>
          </a:p>
          <a:p>
            <a:pPr marL="914400" lvl="2" indent="0">
              <a:buNone/>
            </a:pPr>
            <a:endParaRPr lang="en-GB" sz="2400" dirty="0">
              <a:latin typeface="Gill Sans MT" panose="020B0502020104020203" pitchFamily="34" charset="0"/>
            </a:endParaRPr>
          </a:p>
          <a:p>
            <a:pPr lvl="2"/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3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7F069-BF16-4EF0-BECA-CD36B90D8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" y="141843"/>
            <a:ext cx="11174896" cy="57909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DAT Solutions to address the challenges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366840-8BD2-4D38-9510-FF04F34EE6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988630"/>
              </p:ext>
            </p:extLst>
          </p:nvPr>
        </p:nvGraphicFramePr>
        <p:xfrm>
          <a:off x="0" y="848408"/>
          <a:ext cx="12192000" cy="6041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748">
                  <a:extLst>
                    <a:ext uri="{9D8B030D-6E8A-4147-A177-3AD203B41FA5}">
                      <a16:colId xmlns:a16="http://schemas.microsoft.com/office/drawing/2014/main" val="1237412339"/>
                    </a:ext>
                  </a:extLst>
                </a:gridCol>
                <a:gridCol w="2215963">
                  <a:extLst>
                    <a:ext uri="{9D8B030D-6E8A-4147-A177-3AD203B41FA5}">
                      <a16:colId xmlns:a16="http://schemas.microsoft.com/office/drawing/2014/main" val="1888919462"/>
                    </a:ext>
                  </a:extLst>
                </a:gridCol>
                <a:gridCol w="4718789">
                  <a:extLst>
                    <a:ext uri="{9D8B030D-6E8A-4147-A177-3AD203B41FA5}">
                      <a16:colId xmlns:a16="http://schemas.microsoft.com/office/drawing/2014/main" val="778459769"/>
                    </a:ext>
                  </a:extLst>
                </a:gridCol>
                <a:gridCol w="2603500">
                  <a:extLst>
                    <a:ext uri="{9D8B030D-6E8A-4147-A177-3AD203B41FA5}">
                      <a16:colId xmlns:a16="http://schemas.microsoft.com/office/drawing/2014/main" val="3693849872"/>
                    </a:ext>
                  </a:extLst>
                </a:gridCol>
              </a:tblGrid>
              <a:tr h="632431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Gill Sans MT" panose="020B0502020104020203" pitchFamily="34" charset="0"/>
                        </a:rPr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Gill Sans MT" panose="020B0502020104020203" pitchFamily="34" charset="0"/>
                        </a:rPr>
                        <a:t>DAT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Gill Sans MT" panose="020B0502020104020203" pitchFamily="34" charset="0"/>
                        </a:rPr>
                        <a:t>Functionality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Gill Sans MT" panose="020B0502020104020203" pitchFamily="34" charset="0"/>
                        </a:rPr>
                        <a:t>Integration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849880"/>
                  </a:ext>
                </a:extLst>
              </a:tr>
              <a:tr h="1066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Gill Sans MT" panose="020B0502020104020203" pitchFamily="34" charset="0"/>
                        </a:rPr>
                        <a:t>Limited access to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Market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Market linkages between producers and produce buyers, as well as a platform to sell produce, as well, buy farm inputs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Gill Sans MT" panose="020B0502020104020203" pitchFamily="34" charset="0"/>
                        </a:rPr>
                        <a:t>Integrated</a:t>
                      </a:r>
                      <a:r>
                        <a:rPr lang="en-GB" sz="2800" b="1" dirty="0">
                          <a:latin typeface="Gill Sans MT" panose="020B0502020104020203" pitchFamily="34" charset="0"/>
                        </a:rPr>
                        <a:t> Agricultural Management Information System</a:t>
                      </a:r>
                    </a:p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(AMIS)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459107"/>
                  </a:ext>
                </a:extLst>
              </a:tr>
              <a:tr h="106616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Gill Sans MT" panose="020B0502020104020203" pitchFamily="34" charset="0"/>
                        </a:rPr>
                        <a:t>Limited access to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Extension system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Access to information on good farming practices for improved productivity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15057"/>
                  </a:ext>
                </a:extLst>
              </a:tr>
              <a:tr h="74167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Data analytics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Provision of real-time precise and accurate weather information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609014"/>
                  </a:ext>
                </a:extLst>
              </a:tr>
              <a:tr h="1019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Gill Sans MT" panose="020B0502020104020203" pitchFamily="34" charset="0"/>
                        </a:rPr>
                        <a:t>Limited access and use of improved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Input subsidy system</a:t>
                      </a:r>
                    </a:p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E-Voucher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>
                          <a:latin typeface="Gill Sans MT" panose="020B0502020104020203" pitchFamily="34" charset="0"/>
                        </a:rPr>
                        <a:t>Access to improved subsidies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>
                          <a:latin typeface="Gill Sans MT" panose="020B0502020104020203" pitchFamily="34" charset="0"/>
                        </a:rPr>
                        <a:t>Offering farmers improved subsidised farm inputs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060651"/>
                  </a:ext>
                </a:extLst>
              </a:tr>
              <a:tr h="741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Gill Sans MT" panose="020B0502020104020203" pitchFamily="34" charset="0"/>
                        </a:rPr>
                        <a:t>Poor farmer organisation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Farmer profiling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Capturing farmer data; location, acreage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266901"/>
                  </a:ext>
                </a:extLst>
              </a:tr>
              <a:tr h="741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Gill Sans MT" panose="020B0502020104020203" pitchFamily="34" charset="0"/>
                        </a:rPr>
                        <a:t>Limited Access to agricultural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Credit payment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Gill Sans MT" panose="020B0502020104020203" pitchFamily="34" charset="0"/>
                        </a:rPr>
                        <a:t>Easy, efficient and reliable access to credit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3600" b="1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1704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829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26417-AB95-4F37-9DC5-50E22317D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Gill Sans MT" panose="020B0502020104020203" pitchFamily="34" charset="0"/>
              </a:rPr>
              <a:t>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61D4E-EA1C-4BB6-8F1D-263E1CF45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100"/>
            <a:ext cx="11010900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Short term to medium term (1-5 years)</a:t>
            </a:r>
          </a:p>
          <a:p>
            <a:r>
              <a:rPr lang="en-GB" dirty="0"/>
              <a:t>Conclude process leading to the signing of a loan agreement between the Government of Uganda &amp; the Republic of Korea to deliver an ICT for Agriculture Development Project (IADP) – </a:t>
            </a:r>
            <a:r>
              <a:rPr lang="en-GB" dirty="0">
                <a:solidFill>
                  <a:srgbClr val="FF0000"/>
                </a:solidFill>
              </a:rPr>
              <a:t>By December 2019</a:t>
            </a:r>
          </a:p>
          <a:p>
            <a:r>
              <a:rPr lang="en-GB" dirty="0"/>
              <a:t>Design and Development of an all inclusive Agricultural Management Information System for the sector</a:t>
            </a:r>
          </a:p>
          <a:p>
            <a:r>
              <a:rPr lang="en-GB" dirty="0"/>
              <a:t>Installation and equipping of regional e-Learning centres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Long term (5-10 years)</a:t>
            </a:r>
          </a:p>
          <a:p>
            <a:r>
              <a:rPr lang="en-GB" dirty="0"/>
              <a:t>Knowledge exchange and transfer programs for continuous learning</a:t>
            </a:r>
          </a:p>
          <a:p>
            <a:r>
              <a:rPr lang="en-GB" dirty="0"/>
              <a:t>Continuous systems upgrades and applications development</a:t>
            </a:r>
          </a:p>
        </p:txBody>
      </p:sp>
    </p:spTree>
    <p:extLst>
      <p:ext uri="{BB962C8B-B14F-4D97-AF65-F5344CB8AC3E}">
        <p14:creationId xmlns:p14="http://schemas.microsoft.com/office/powerpoint/2010/main" val="57934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F4418-1C2D-4C9B-90CF-19F0F561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FF0000"/>
                </a:solidFill>
                <a:latin typeface="Gill Sans MT" panose="020B0502020104020203" pitchFamily="34" charset="0"/>
              </a:rPr>
              <a:t>Opportunities &amp; Barriers for implementing the Action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BCE16-9436-4CA7-8F55-70E2C03F2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69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>
                <a:latin typeface="Gill Sans MT" panose="020B0502020104020203" pitchFamily="34" charset="0"/>
              </a:rPr>
              <a:t>Opportunities</a:t>
            </a:r>
          </a:p>
          <a:p>
            <a:r>
              <a:rPr lang="en-GB" dirty="0">
                <a:latin typeface="Gill Sans MT" panose="020B0502020104020203" pitchFamily="34" charset="0"/>
              </a:rPr>
              <a:t>ACDP interventions </a:t>
            </a:r>
          </a:p>
          <a:p>
            <a:pPr lvl="1"/>
            <a:r>
              <a:rPr lang="en-GB" dirty="0">
                <a:latin typeface="Gill Sans MT" panose="020B0502020104020203" pitchFamily="34" charset="0"/>
              </a:rPr>
              <a:t>IADP loan application in advanced stages</a:t>
            </a:r>
          </a:p>
          <a:p>
            <a:r>
              <a:rPr lang="en-GB" dirty="0">
                <a:latin typeface="Gill Sans MT" panose="020B0502020104020203" pitchFamily="34" charset="0"/>
              </a:rPr>
              <a:t>Prioritization of ICT for Agriculture, in the National Development Plan III, in the next five years starting 2020</a:t>
            </a:r>
          </a:p>
          <a:p>
            <a:r>
              <a:rPr lang="en-GB" dirty="0">
                <a:latin typeface="Gill Sans MT" panose="020B0502020104020203" pitchFamily="34" charset="0"/>
              </a:rPr>
              <a:t>Expected revenue from oil and gas</a:t>
            </a:r>
          </a:p>
          <a:p>
            <a:r>
              <a:rPr lang="en-GB" dirty="0">
                <a:latin typeface="Gill Sans MT" panose="020B0502020104020203" pitchFamily="34" charset="0"/>
              </a:rPr>
              <a:t>Demographic dividend – many youth attracted in ICT4Ag.</a:t>
            </a:r>
          </a:p>
          <a:p>
            <a:pPr marL="0" indent="0">
              <a:buNone/>
            </a:pPr>
            <a:r>
              <a:rPr lang="en-GB" b="1" u="sng" dirty="0">
                <a:latin typeface="Gill Sans MT" panose="020B0502020104020203" pitchFamily="34" charset="0"/>
              </a:rPr>
              <a:t>Barriers</a:t>
            </a:r>
          </a:p>
          <a:p>
            <a:r>
              <a:rPr lang="en-GB" dirty="0">
                <a:latin typeface="Gill Sans MT" panose="020B0502020104020203" pitchFamily="34" charset="0"/>
              </a:rPr>
              <a:t>Policy and governance issues</a:t>
            </a:r>
          </a:p>
          <a:p>
            <a:r>
              <a:rPr lang="en-GB" dirty="0">
                <a:latin typeface="Gill Sans MT" panose="020B0502020104020203" pitchFamily="34" charset="0"/>
              </a:rPr>
              <a:t>Climate change</a:t>
            </a:r>
          </a:p>
        </p:txBody>
      </p:sp>
    </p:spTree>
    <p:extLst>
      <p:ext uri="{BB962C8B-B14F-4D97-AF65-F5344CB8AC3E}">
        <p14:creationId xmlns:p14="http://schemas.microsoft.com/office/powerpoint/2010/main" val="250947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3B6C2-351D-4522-A089-58BA98DA6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85276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Gill Sans MT" panose="020B0502020104020203" pitchFamily="34" charset="0"/>
              </a:rPr>
              <a:t>Technical support / Investment 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CB6AC-785C-4D46-BC30-999D86768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latin typeface="Gill Sans MT" panose="020B0502020104020203" pitchFamily="34" charset="0"/>
              </a:rPr>
              <a:t>Government of Uganda (GOU)</a:t>
            </a:r>
          </a:p>
          <a:p>
            <a:r>
              <a:rPr lang="en-GB" dirty="0">
                <a:latin typeface="Gill Sans MT" panose="020B0502020104020203" pitchFamily="34" charset="0"/>
              </a:rPr>
              <a:t>Local Revenue 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Gill Sans MT" panose="020B0502020104020203" pitchFamily="34" charset="0"/>
              </a:rPr>
              <a:t>Development Partners</a:t>
            </a:r>
          </a:p>
          <a:p>
            <a:r>
              <a:rPr lang="en-GB" dirty="0">
                <a:latin typeface="Gill Sans MT" panose="020B0502020104020203" pitchFamily="34" charset="0"/>
              </a:rPr>
              <a:t>World Bank</a:t>
            </a:r>
          </a:p>
          <a:p>
            <a:r>
              <a:rPr lang="en-GB" dirty="0">
                <a:latin typeface="Gill Sans MT" panose="020B0502020104020203" pitchFamily="34" charset="0"/>
              </a:rPr>
              <a:t>Korea Exim Bank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Gill Sans MT" panose="020B0502020104020203" pitchFamily="34" charset="0"/>
              </a:rPr>
              <a:t>Private sector</a:t>
            </a:r>
          </a:p>
          <a:p>
            <a:r>
              <a:rPr lang="en-GB" dirty="0">
                <a:latin typeface="Gill Sans MT" panose="020B0502020104020203" pitchFamily="34" charset="0"/>
              </a:rPr>
              <a:t>Mobile telecoms</a:t>
            </a:r>
          </a:p>
          <a:p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DFD3F98F-F0E9-44FB-B605-641F863189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80" b="28510"/>
          <a:stretch/>
        </p:blipFill>
        <p:spPr bwMode="auto">
          <a:xfrm>
            <a:off x="6096000" y="4956174"/>
            <a:ext cx="5727476" cy="153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world bank">
            <a:extLst>
              <a:ext uri="{FF2B5EF4-FFF2-40B4-BE49-F238E27FC236}">
                <a16:creationId xmlns:a16="http://schemas.microsoft.com/office/drawing/2014/main" id="{1AAE77D9-1909-4AAF-B021-5409B9955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786" y="2944620"/>
            <a:ext cx="3426014" cy="19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uganda emblem">
            <a:extLst>
              <a:ext uri="{FF2B5EF4-FFF2-40B4-BE49-F238E27FC236}">
                <a16:creationId xmlns:a16="http://schemas.microsoft.com/office/drawing/2014/main" id="{8C672051-CE9F-4166-8F0A-BDE2746CD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322" y="1579564"/>
            <a:ext cx="2122678" cy="21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372748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Malgun Gothic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Yu Gothic"/>
        <a:font script="Hang" typeface="Malgun Gothic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504</ep:Words>
  <ep:PresentationFormat>Widescreen</ep:PresentationFormat>
  <ep:Paragraphs>80</ep:Paragraphs>
  <ep:Slides>7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ep:HeadingPairs>
  <ep:TitlesOfParts>
    <vt:vector size="8" baseType="lpstr">
      <vt:lpstr>Office Theme</vt:lpstr>
      <vt:lpstr>Key take aways</vt:lpstr>
      <vt:lpstr>Key Challenges of Agriculture in Uganda</vt:lpstr>
      <vt:lpstr>DAT Solutions to address the challenges</vt:lpstr>
      <vt:lpstr>Action plan</vt:lpstr>
      <vt:lpstr>Opportunities &amp; Barriers for implementing the Action plan</vt:lpstr>
      <vt:lpstr>Technical support / Investment financing</vt:lpstr>
      <vt:lpstr>슬라이드 7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2019-08-29T07:18:59.000</dcterms:created>
  <dc:creator>Rashid Sebyala</dc:creator>
  <cp:lastModifiedBy>GKEDC</cp:lastModifiedBy>
  <dcterms:modified xsi:type="dcterms:W3CDTF">2019-08-30T00:58:15.939</dcterms:modified>
  <cp:revision>32</cp:revision>
  <dc:title>Key take aways</dc:title>
  <cp:version/>
</cp:coreProperties>
</file>